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gzVhtqCf2TSQP6lY4ZR96EpIQ/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1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10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152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  <a:p>
            <a:pPr marL="228600" lvl="0" indent="-152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5" name="Google Shape;9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20" name="Google Shape;120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b="0" i="0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cation.gov.in/sites/upload_files/mhrd/files/statistics-new/udise_21_22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/>
        </p:nvSpPr>
        <p:spPr>
          <a:xfrm>
            <a:off x="1" y="1140071"/>
            <a:ext cx="12191999" cy="64633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i="1" u="sng" strike="noStrike" cap="none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ANALYSIS OF VARIOUS ASPECTS OF EDUCATION IN INDIA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816608" y="2937654"/>
            <a:ext cx="6193536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1" u="sng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CONTENTS</a:t>
            </a:r>
            <a:r>
              <a:rPr lang="en-IN" sz="2400" b="1" i="1" u="none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 :-</a:t>
            </a:r>
            <a:r>
              <a:rPr lang="en-IN" sz="2400" b="1" i="1" u="sng" strike="noStrike" cap="none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Noto Sans Symbols"/>
              <a:buChar char="⮚"/>
            </a:pPr>
            <a:r>
              <a:rPr lang="en-IN" sz="2400" b="1" i="1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Database Source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Noto Sans Symbols"/>
              <a:buChar char="⮚"/>
            </a:pPr>
            <a:r>
              <a:rPr lang="en-IN" sz="2400" b="1" i="1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Aspects Taken Into Consideration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Noto Sans Symbols"/>
              <a:buChar char="⮚"/>
            </a:pPr>
            <a:r>
              <a:rPr lang="en-IN" sz="2400" b="1" i="1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Power BI Visualisation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Noto Sans Symbols"/>
              <a:buChar char="⮚"/>
            </a:pPr>
            <a:r>
              <a:rPr lang="en-IN" sz="2400" b="1" i="1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Information Extracted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Noto Sans Symbols"/>
              <a:buChar char="⮚"/>
            </a:pPr>
            <a:r>
              <a:rPr lang="en-IN" sz="2400" b="1" i="1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Suggestions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"/>
          <p:cNvSpPr txBox="1"/>
          <p:nvPr/>
        </p:nvSpPr>
        <p:spPr>
          <a:xfrm>
            <a:off x="3694601" y="2649705"/>
            <a:ext cx="4802798" cy="101566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 i="1" dirty="0">
                <a:solidFill>
                  <a:srgbClr val="002060"/>
                </a:solidFill>
                <a:latin typeface="Algerian"/>
                <a:ea typeface="Algerian"/>
                <a:cs typeface="Algerian"/>
                <a:sym typeface="Algerian"/>
              </a:rPr>
              <a:t>THANK YOU !</a:t>
            </a:r>
            <a:endParaRPr sz="6000" i="1" dirty="0">
              <a:solidFill>
                <a:srgbClr val="002060"/>
              </a:solidFill>
              <a:latin typeface="Algerian"/>
              <a:ea typeface="Algerian"/>
              <a:cs typeface="Algerian"/>
              <a:sym typeface="Algeri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/>
        </p:nvSpPr>
        <p:spPr>
          <a:xfrm>
            <a:off x="207264" y="1354943"/>
            <a:ext cx="11595095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Noto Sans Symbols"/>
              <a:buChar char="⮚"/>
            </a:pPr>
            <a:r>
              <a:rPr lang="en-IN" sz="2400" b="1" u="sng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Database Source</a:t>
            </a:r>
            <a:r>
              <a:rPr lang="en-I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:-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https://www.education.gov.in/sites/upload_files/mhrd/files/statistics-new/udise_21_22.pdf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207264" y="2579180"/>
            <a:ext cx="11453567" cy="2616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400"/>
              <a:buFont typeface="Noto Sans Symbols"/>
              <a:buChar char="⮚"/>
            </a:pPr>
            <a:r>
              <a:rPr lang="en-IN" sz="2400" b="1" u="sng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Aspects Taken Into Consideration</a:t>
            </a:r>
            <a:r>
              <a:rPr lang="en-IN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 :-</a:t>
            </a:r>
            <a:endParaRPr/>
          </a:p>
          <a:p>
            <a:pPr marL="228600" marR="0" lvl="0" indent="-228600" algn="just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Calibri"/>
              <a:buAutoNum type="arabicPeriod"/>
            </a:pPr>
            <a:r>
              <a:rPr lang="en-IN" sz="20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%age of Govt. Schools having Co-curricular activity room/arts and crafts room as well as functional Smart Classrooms used for teaching with Smart Boards/ Virtual Classrooms</a:t>
            </a:r>
            <a:endParaRPr sz="20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just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Calibri"/>
              <a:buAutoNum type="arabicPeriod"/>
            </a:pPr>
            <a:r>
              <a:rPr lang="en-IN" sz="20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%age of girls enrolment in Schools</a:t>
            </a:r>
            <a:endParaRPr sz="20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just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Calibri"/>
              <a:buAutoNum type="arabicPeriod"/>
            </a:pPr>
            <a:r>
              <a:rPr lang="en-IN" sz="20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Pupil Teacher Ratio (PTR) in Primary, Upper Primary, Secondary and Higher Secondary Schools</a:t>
            </a:r>
            <a:endParaRPr sz="20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just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Calibri"/>
              <a:buAutoNum type="arabicPeriod"/>
            </a:pPr>
            <a:r>
              <a:rPr lang="en-IN" sz="20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Dropout Rate in Primary, Upper Primary and Secondary Schools among Boys &amp; Girls</a:t>
            </a:r>
            <a:endParaRPr/>
          </a:p>
          <a:p>
            <a:pPr marL="228600" marR="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2000"/>
              <a:buFont typeface="Calibri"/>
              <a:buAutoNum type="arabicPeriod"/>
            </a:pPr>
            <a:r>
              <a:rPr lang="en-IN" sz="20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Transition Rate from Upper Primary to Secondary Schools and Secondary to Higher Secondary Schools among Boys &amp; Girls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/>
          <p:nvPr/>
        </p:nvSpPr>
        <p:spPr>
          <a:xfrm>
            <a:off x="4442774" y="0"/>
            <a:ext cx="3306451" cy="461665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u="sng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Power BI Visualisation</a:t>
            </a:r>
            <a:endParaRPr/>
          </a:p>
        </p:txBody>
      </p:sp>
      <p:pic>
        <p:nvPicPr>
          <p:cNvPr id="106" name="Google Shape;10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36725"/>
            <a:ext cx="12191999" cy="632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43" y="0"/>
            <a:ext cx="1212071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/>
          <p:nvPr/>
        </p:nvSpPr>
        <p:spPr>
          <a:xfrm>
            <a:off x="4419207" y="166657"/>
            <a:ext cx="3353585" cy="461665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u="sng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Information Extracted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191922" y="958558"/>
            <a:ext cx="9803892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just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3 States/UTs </a:t>
            </a:r>
            <a:endParaRPr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(Delhi, Chandigarh and Lakshadweep)</a:t>
            </a:r>
            <a:endParaRPr sz="1800" b="1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marR="0" lvl="0" indent="-171450" algn="just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6 States/UTs </a:t>
            </a:r>
            <a:endParaRPr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5481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marR="0" lvl="0" indent="-171450" algn="just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Only 4 States/UTs</a:t>
            </a:r>
            <a:endParaRPr sz="1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marR="0" lvl="0" indent="-171450" algn="just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18 State/UTs</a:t>
            </a:r>
            <a:endParaRPr sz="1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marR="0" lvl="0" indent="-171450" algn="just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Lowest girls enrolment                                        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IN" sz="1800" b="1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Bihar (only 40%)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just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Only 2 States/UTs </a:t>
            </a:r>
            <a:endParaRPr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(Bihar and Delhi)</a:t>
            </a:r>
            <a:endParaRPr sz="1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marR="0" lvl="0" indent="-171450" algn="just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Only 2  States </a:t>
            </a:r>
            <a:endParaRPr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(Bihar and Jharkhand)</a:t>
            </a:r>
            <a:endParaRPr sz="1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6"/>
          <p:cNvSpPr txBox="1"/>
          <p:nvPr/>
        </p:nvSpPr>
        <p:spPr>
          <a:xfrm>
            <a:off x="6187587" y="1806791"/>
            <a:ext cx="61678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endParaRPr/>
          </a:p>
        </p:txBody>
      </p:sp>
      <p:sp>
        <p:nvSpPr>
          <p:cNvPr id="126" name="Google Shape;126;p6"/>
          <p:cNvSpPr txBox="1"/>
          <p:nvPr/>
        </p:nvSpPr>
        <p:spPr>
          <a:xfrm>
            <a:off x="4666910" y="912238"/>
            <a:ext cx="621176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– More than 20% of Govt. Schools with Co-curricular activity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   room/arts and crafts room.</a:t>
            </a:r>
            <a:endParaRPr sz="1800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6"/>
          <p:cNvSpPr txBox="1"/>
          <p:nvPr/>
        </p:nvSpPr>
        <p:spPr>
          <a:xfrm>
            <a:off x="4526421" y="1513380"/>
            <a:ext cx="621176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IN" sz="1800" b="1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More than 20% of Govt. Schools having functional Smart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    Classrooms used for teaching with Smart Boards/Virtual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    Classrooms.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28" name="Google Shape;128;p6"/>
          <p:cNvSpPr txBox="1"/>
          <p:nvPr/>
        </p:nvSpPr>
        <p:spPr>
          <a:xfrm>
            <a:off x="4666910" y="2328384"/>
            <a:ext cx="62117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IN" sz="1800" b="1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More than 60% of girls enrolment in schools . </a:t>
            </a:r>
            <a:endParaRPr sz="1800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"/>
          <p:cNvSpPr txBox="1"/>
          <p:nvPr/>
        </p:nvSpPr>
        <p:spPr>
          <a:xfrm>
            <a:off x="4666910" y="2566222"/>
            <a:ext cx="62117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IN" sz="1800" b="1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Not even 50% of girls enrolment </a:t>
            </a:r>
            <a:endParaRPr sz="1800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6"/>
          <p:cNvSpPr txBox="1"/>
          <p:nvPr/>
        </p:nvSpPr>
        <p:spPr>
          <a:xfrm>
            <a:off x="4666910" y="3128795"/>
            <a:ext cx="62117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- Not achieved the standard value of PTR in Primary Schools</a:t>
            </a:r>
            <a:endParaRPr sz="1800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 txBox="1"/>
          <p:nvPr/>
        </p:nvSpPr>
        <p:spPr>
          <a:xfrm>
            <a:off x="4666910" y="3691368"/>
            <a:ext cx="621176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- More PTR than standard value in Secondary and Higher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 Secondary Schools</a:t>
            </a:r>
            <a:endParaRPr sz="1800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/>
          <p:nvPr/>
        </p:nvSpPr>
        <p:spPr>
          <a:xfrm>
            <a:off x="104779" y="503073"/>
            <a:ext cx="627149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just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Highest PTR :</a:t>
            </a:r>
            <a:r>
              <a:rPr lang="en-IN" sz="1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In Primary Schools – Bihar (54)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In Secondary Schools – Bihar (55)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In Higher Secondary Schools – Bihar (63) 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39" name="Google Shape;139;p7"/>
          <p:cNvSpPr txBox="1"/>
          <p:nvPr/>
        </p:nvSpPr>
        <p:spPr>
          <a:xfrm>
            <a:off x="6376269" y="503073"/>
            <a:ext cx="61976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Dropout Rates more than 10% :-</a:t>
            </a:r>
            <a:endParaRPr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   In Primary Schools </a:t>
            </a:r>
            <a:r>
              <a:rPr lang="en-IN" sz="1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Only 2 States (Manipur, Meghalaya) 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   In Upper Primary Schools </a:t>
            </a:r>
            <a:r>
              <a:rPr lang="en-IN" sz="1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Only 1 state (Meghalaya) 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   In Secondary Schools </a:t>
            </a:r>
            <a:r>
              <a:rPr lang="en-IN" sz="1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Over 17 States/UTs 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40" name="Google Shape;140;p7"/>
          <p:cNvSpPr txBox="1"/>
          <p:nvPr/>
        </p:nvSpPr>
        <p:spPr>
          <a:xfrm>
            <a:off x="104780" y="1750675"/>
            <a:ext cx="6271489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Avg. Transition Rate from Secondary to Higher Secondary Schools in India -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Approx 86% 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     </a:t>
            </a: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Significant Gap –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Boys (90%) &amp; Girls (79%)</a:t>
            </a:r>
            <a:endParaRPr sz="1800" b="1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  3 States/UTs (Sikkim, KL and DL) -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More than 95%.   (For B&amp;G)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  3 States (MP, ML and BR) -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Less than even 80% (For B)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3 States (Orissa , ML and BR) –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Less than even 65% (For G)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Lowest :</a:t>
            </a:r>
            <a:r>
              <a:rPr lang="en-IN" sz="1800" b="1" dirty="0">
                <a:solidFill>
                  <a:srgbClr val="17161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For Girls – Odisha (52) &amp; For Boys – Bihar (78%)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7"/>
          <p:cNvSpPr txBox="1"/>
          <p:nvPr/>
        </p:nvSpPr>
        <p:spPr>
          <a:xfrm>
            <a:off x="6366109" y="1771612"/>
            <a:ext cx="621792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Char char="•"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Avg. Transition Rate from Upper Primary to Secondary Schools in India -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Approx 89% 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  4 States/UTs (Sikkim, KL, TN and DL) -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more than 95%. 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     3 States (MP, Meghalaya and Bihar) - </a:t>
            </a: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less than even 80%.</a:t>
            </a:r>
            <a:endParaRPr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/>
          <p:nvPr/>
        </p:nvSpPr>
        <p:spPr>
          <a:xfrm>
            <a:off x="5066199" y="-16644"/>
            <a:ext cx="2059598" cy="461665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1" u="sng" dirty="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SUGGESTIONS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149" name="Google Shape;149;p8"/>
          <p:cNvSpPr txBox="1"/>
          <p:nvPr/>
        </p:nvSpPr>
        <p:spPr>
          <a:xfrm>
            <a:off x="0" y="550229"/>
            <a:ext cx="5470747" cy="2862322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Calibri"/>
              <a:buAutoNum type="arabicPeriod"/>
            </a:pPr>
            <a:r>
              <a:rPr lang="en-IN" sz="1800" i="1" u="sng" dirty="0">
                <a:solidFill>
                  <a:srgbClr val="548135"/>
                </a:solidFill>
                <a:latin typeface="Calibri"/>
                <a:ea typeface="Calibri"/>
                <a:cs typeface="Calibri"/>
                <a:sym typeface="Calibri"/>
              </a:rPr>
              <a:t>Build more and more co-curricular activity rooms and arts and crafts rooms in government schools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Reason : -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Identify and nurture hidden talents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Foster teamwork and leadership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Holistic development of students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Ways :-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Change in public perception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Allocate specific budget for such rooms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Making students aware of these fields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-1" y="3517759"/>
            <a:ext cx="5470747" cy="1754286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AutoNum type="arabicPeriod" startAt="2"/>
            </a:pPr>
            <a:r>
              <a:rPr lang="en-IN" sz="1800" b="0" i="1" u="sng" dirty="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Focus on installing Smart Classrooms in as many schools as possible.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Reason :-</a:t>
            </a:r>
            <a:endParaRPr dirty="0">
              <a:solidFill>
                <a:srgbClr val="002060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 Practical Knowledge makes a subject interesting and helpful in getting clarity in concepts with ease.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51" name="Google Shape;151;p8"/>
          <p:cNvSpPr txBox="1"/>
          <p:nvPr/>
        </p:nvSpPr>
        <p:spPr>
          <a:xfrm>
            <a:off x="6305388" y="566336"/>
            <a:ext cx="5470747" cy="2585283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</a:pPr>
            <a:r>
              <a:rPr lang="en-IN" sz="1800" b="0" i="1" u="sng" dirty="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4.  Increase in %age of girls enrolment of schools 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Reason :-</a:t>
            </a:r>
            <a:endParaRPr dirty="0">
              <a:solidFill>
                <a:srgbClr val="002060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 To educate and empower girls to fight against social challenges as well as to participate and lead in different fields.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 Ways :-</a:t>
            </a:r>
            <a:endParaRPr dirty="0">
              <a:solidFill>
                <a:srgbClr val="002060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Lots of govt schemes and initiatives are already there, so focus should be on their proper implementation</a:t>
            </a:r>
            <a:r>
              <a:rPr lang="en-IN" sz="1800" b="0" i="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  <p:sp>
        <p:nvSpPr>
          <p:cNvPr id="152" name="Google Shape;152;p8"/>
          <p:cNvSpPr txBox="1"/>
          <p:nvPr/>
        </p:nvSpPr>
        <p:spPr>
          <a:xfrm>
            <a:off x="0" y="5415955"/>
            <a:ext cx="5470747" cy="1200329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IN" sz="1800" dirty="0">
                <a:solidFill>
                  <a:schemeClr val="accent6">
                    <a:lumMod val="75000"/>
                  </a:schemeClr>
                </a:solidFill>
              </a:rPr>
              <a:t>3</a:t>
            </a:r>
            <a:r>
              <a:rPr lang="en-IN" sz="1800" b="0" i="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IN" sz="1800" b="0" i="1" u="sng" dirty="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PTR in Schools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Appreciable throughout the country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Bihar – Increase Teacher Recruitment + Utilise</a:t>
            </a:r>
            <a:endParaRPr dirty="0">
              <a:solidFill>
                <a:srgbClr val="00206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                Technology + Incentives for Rural Posting</a:t>
            </a:r>
            <a:endParaRPr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"/>
          <p:cNvSpPr txBox="1"/>
          <p:nvPr/>
        </p:nvSpPr>
        <p:spPr>
          <a:xfrm>
            <a:off x="582706" y="386395"/>
            <a:ext cx="5513294" cy="2585283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AutoNum type="arabicPeriod" startAt="5"/>
            </a:pPr>
            <a:r>
              <a:rPr lang="en-IN" sz="1800" b="0" i="1" u="sng" dirty="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Reduce the Dropout Rate in Secondary Schools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Reason :-</a:t>
            </a:r>
            <a:endParaRPr dirty="0">
              <a:solidFill>
                <a:srgbClr val="002060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Over 17 States/UTs have more than 10% dropout rate.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Ways :-</a:t>
            </a:r>
            <a:endParaRPr dirty="0">
              <a:solidFill>
                <a:srgbClr val="002060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Financial Support and Scholarships</a:t>
            </a:r>
            <a:endParaRPr dirty="0">
              <a:solidFill>
                <a:srgbClr val="002060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Life skills education and career guidance</a:t>
            </a:r>
            <a:endParaRPr dirty="0">
              <a:solidFill>
                <a:srgbClr val="002060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Parents engagement</a:t>
            </a:r>
            <a:endParaRPr dirty="0">
              <a:solidFill>
                <a:srgbClr val="002060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Quality teaching and learning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579121" y="3403744"/>
            <a:ext cx="4175871" cy="1477287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Arial"/>
              <a:buAutoNum type="arabicPeriod" startAt="6"/>
            </a:pPr>
            <a:r>
              <a:rPr lang="en-IN" sz="1800" b="0" i="1" u="sng" dirty="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Improve the transition rate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Ways :-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Identification and Targeted Support</a:t>
            </a:r>
            <a:endParaRPr dirty="0">
              <a:solidFill>
                <a:srgbClr val="002060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Effective communication of knowledge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579121" y="5313097"/>
            <a:ext cx="4175871" cy="923330"/>
          </a:xfrm>
          <a:prstGeom prst="rect">
            <a:avLst/>
          </a:prstGeom>
          <a:noFill/>
          <a:ln w="9525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548135"/>
              </a:buClr>
              <a:buSzPts val="1800"/>
              <a:buFont typeface="Noto Sans Symbols"/>
              <a:buAutoNum type="arabicPeriod" startAt="7"/>
            </a:pPr>
            <a:r>
              <a:rPr lang="en-IN" sz="1800" b="0" i="1" u="sng" dirty="0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Dropout Rate in Primary and Upper Primary Schools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Noto Sans Symbols"/>
              <a:buChar char="⮚"/>
            </a:pPr>
            <a:r>
              <a:rPr lang="en-IN" sz="1800" b="0" i="0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Appreciable throughout the country </a:t>
            </a:r>
            <a:endParaRPr dirty="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765</Words>
  <Application>Microsoft Office PowerPoint</Application>
  <PresentationFormat>Widescreen</PresentationFormat>
  <Paragraphs>101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Algerian</vt:lpstr>
      <vt:lpstr>Arial</vt:lpstr>
      <vt:lpstr>Calibri</vt:lpstr>
      <vt:lpstr>Noto Sans Symbols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Mayank</dc:creator>
  <cp:lastModifiedBy>Siddharth Chaudhary</cp:lastModifiedBy>
  <cp:revision>1</cp:revision>
  <dcterms:created xsi:type="dcterms:W3CDTF">2023-08-15T16:50:11Z</dcterms:created>
  <dcterms:modified xsi:type="dcterms:W3CDTF">2024-03-22T11:03:20Z</dcterms:modified>
</cp:coreProperties>
</file>